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1" r:id="rId18"/>
    <p:sldId id="272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5248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6bbba7ab66dfaa42#tid=68f7000eba80cb000ac8dee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.xml"/><Relationship Id="rId7" Type="http://schemas.openxmlformats.org/officeDocument/2006/relationships/slide" Target="slide1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1.xml"/><Relationship Id="rId5" Type="http://schemas.openxmlformats.org/officeDocument/2006/relationships/slide" Target="slide9.xml"/><Relationship Id="rId4" Type="http://schemas.openxmlformats.org/officeDocument/2006/relationships/slide" Target="slide7.xml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6_AN.6_1#fc81bdd7d?htil=2&amp;vcp=1&amp;vop=1&amp;pid=b9be25672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34483" y="1936300"/>
            <a:ext cx="2343052" cy="314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6_2#fc81bdd7d?htil=2&amp;vcp=1&amp;vop=1&amp;pid=b9be25672&amp;color=36,64,97&amp;vtp=1&amp;bt=1&amp;bbb=1&amp;hb=1&amp;hs=1"/>
              <p:cNvSpPr/>
              <p:nvPr/>
            </p:nvSpPr>
            <p:spPr>
              <a:xfrm>
                <a:off x="539496" y="1016082"/>
                <a:ext cx="9445752" cy="22014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为坐标原点，分别以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所在的直线为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轴，以过点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且在平面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垂直的直线为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轴，建立如图所示的空间直角坐标系，则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=(0,0,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6_2#fc81bdd7d?htil=2&amp;vcp=1&amp;vop=1&amp;pid=b9be25672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16082"/>
                <a:ext cx="9445752" cy="2201418"/>
              </a:xfrm>
              <a:prstGeom prst="rect">
                <a:avLst/>
              </a:prstGeom>
              <a:blipFill>
                <a:blip r:embed="rId4"/>
                <a:stretch>
                  <a:fillRect l="-1549" b="-36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6_2#fc81bdd7d?htil=2&amp;vcp=1&amp;vop=1&amp;pid=b9be25672&amp;color=36,64,97&amp;vtp=1&amp;bt=1&amp;bbb=1&amp;hb=1&amp;hs=1">
                <a:extLst>
                  <a:ext uri="{FF2B5EF4-FFF2-40B4-BE49-F238E27FC236}">
                    <a16:creationId xmlns:a16="http://schemas.microsoft.com/office/drawing/2014/main" id="{200D584F-67BC-3B59-4F23-C2D6CE22DC7A}"/>
                  </a:ext>
                </a:extLst>
              </p:cNvPr>
              <p:cNvSpPr/>
              <p:nvPr/>
            </p:nvSpPr>
            <p:spPr>
              <a:xfrm>
                <a:off x="539995" y="3292367"/>
                <a:ext cx="11112011" cy="2687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侧面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𝐴𝐵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𝑎𝑦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</m:rad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𝑎𝑧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，可令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=(1,0,0)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与侧面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所成的角为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＜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＞|=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与侧面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所成的角为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AN.6_2#fc81bdd7d?htil=2&amp;vcp=1&amp;vop=1&amp;pid=b9be25672&amp;color=36,64,97&amp;vtp=1&amp;bt=1&amp;bbb=1&amp;hb=1&amp;hs=1">
                <a:extLst>
                  <a:ext uri="{FF2B5EF4-FFF2-40B4-BE49-F238E27FC236}">
                    <a16:creationId xmlns:a16="http://schemas.microsoft.com/office/drawing/2014/main" id="{200D584F-67BC-3B59-4F23-C2D6CE22DC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3292367"/>
                <a:ext cx="11112011" cy="2687955"/>
              </a:xfrm>
              <a:prstGeom prst="rect">
                <a:avLst/>
              </a:prstGeom>
              <a:blipFill>
                <a:blip r:embed="rId5"/>
                <a:stretch>
                  <a:fillRect l="-1317" b="-54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2b8efd8e?vcp=1&amp;pid=e93e878dd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利用空间向量求二面角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7_1#72584734f?vcp=1&amp;vop=1&amp;pid=c2b8efd8e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如图，在正四棱柱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7_1#72584734f?vcp=1&amp;vop=1&amp;pid=c2b8efd8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BD.7_2#72584734f?vcp=1&amp;vop=1&amp;pid=c2b8efd8e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640" y="1815171"/>
            <a:ext cx="1947672" cy="315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8_1#5b158e41e?vcp=1&amp;vop=1&amp;pid=72584734f&amp;color=36,64,97&amp;mp=1&amp;vtp=1&amp;bt=1&amp;bbb=1"/>
              <p:cNvSpPr/>
              <p:nvPr/>
            </p:nvSpPr>
            <p:spPr>
              <a:xfrm>
                <a:off x="539496" y="1530400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8_1#5b158e41e?vcp=1&amp;vop=1&amp;pid=72584734f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30400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7_AN.9_1#5b158e41e?htil=3&amp;vcp=1&amp;vop=1&amp;pid=72584734f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14802" y="1955342"/>
            <a:ext cx="2295144" cy="358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9_2#5b158e41e?htil=3&amp;vcp=1&amp;vop=1&amp;pid=72584734f&amp;color=36,64,97&amp;vtp=1&amp;bbb=1&amp;hb=1"/>
              <p:cNvSpPr/>
              <p:nvPr/>
            </p:nvSpPr>
            <p:spPr>
              <a:xfrm>
                <a:off x="539496" y="1891334"/>
                <a:ext cx="8686800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为坐标原点，建立如图所示的空间直角坐标系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题意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(2,2,0)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(2,0,4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=(0,2,1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=(2,2,0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=(−2,2,−4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𝐵𝐸𝐷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𝐵𝐸𝐷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7_AN.9_2#5b158e41e?htil=3&amp;vcp=1&amp;vop=1&amp;pid=72584734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91334"/>
                <a:ext cx="8686800" cy="2027555"/>
              </a:xfrm>
              <a:prstGeom prst="rect">
                <a:avLst/>
              </a:prstGeom>
              <a:blipFill>
                <a:blip r:embed="rId5"/>
                <a:stretch>
                  <a:fillRect l="-1684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0_1#26b4df439?vcp=1&amp;vop=1&amp;pid=72584734f&amp;color=36,64,97&amp;vtp=1&amp;bt=1&amp;bbb=1"/>
              <p:cNvSpPr/>
              <p:nvPr/>
            </p:nvSpPr>
            <p:spPr>
              <a:xfrm>
                <a:off x="539496" y="1074756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求二面角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的正切值.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0_1#26b4df439?vcp=1&amp;vop=1&amp;pid=72584734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74756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1_1#26b4df439?vcp=1&amp;vop=1&amp;pid=72584734f&amp;color=36,64,97&amp;vtp=1&amp;bbb=1&amp;hb=1"/>
              <p:cNvSpPr/>
              <p:nvPr/>
            </p:nvSpPr>
            <p:spPr>
              <a:xfrm>
                <a:off x="539496" y="1448390"/>
                <a:ext cx="11109960" cy="3198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由（1）知,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=(2,0,4)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的一个法向量.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向量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的法向量，则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𝐷𝐸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𝐷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=(4,1,−2)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＜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＞=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</m:acc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＜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＞=5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图知二面角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为锐二面角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（提示:利用空间想象或通过法向量来判断）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，所以二面角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正切值为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11_1#26b4df439?vcp=1&amp;vop=1&amp;pid=72584734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48390"/>
                <a:ext cx="11109960" cy="3198559"/>
              </a:xfrm>
              <a:prstGeom prst="rect">
                <a:avLst/>
              </a:prstGeom>
              <a:blipFill>
                <a:blip r:embed="rId4"/>
                <a:stretch>
                  <a:fillRect l="-1317" r="-878" b="-43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EX.12_1#72584734f?vcp=1&amp;vop=1&amp;pid=c2b8efd8e&amp;color=36,64,97&amp;vtp=1&amp;bbb=1&amp;hb=1"/>
              <p:cNvSpPr/>
              <p:nvPr/>
            </p:nvSpPr>
            <p:spPr>
              <a:xfrm>
                <a:off x="539496" y="4636090"/>
                <a:ext cx="11109960" cy="1293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为坐标原点，建立如图所示的空间直角坐标系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𝑥𝑦𝑧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𝐷𝐵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，证明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即可；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2）求出两个半平面所在平面的法向量，即可根据法向量夹角的余弦值求出二面角的余弦值，进而求出正切值.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EX.12_1#72584734f?vcp=1&amp;vop=1&amp;pid=c2b8efd8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636090"/>
                <a:ext cx="11109960" cy="1293940"/>
              </a:xfrm>
              <a:prstGeom prst="rect">
                <a:avLst/>
              </a:prstGeom>
              <a:blipFill>
                <a:blip r:embed="rId5"/>
                <a:stretch>
                  <a:fillRect l="-1317" r="-1756" b="-108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6c90b224?vcp=1&amp;pid=e93e878dd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空间角的探索性问题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13_1#aded2d9ad?vcp=1&amp;vop=1&amp;pid=c6c90b224&amp;color=36,64,97&amp;vtp=1&amp;bbb=1&amp;hb=1"/>
              <p:cNvSpPr/>
              <p:nvPr/>
            </p:nvSpPr>
            <p:spPr>
              <a:xfrm>
                <a:off x="539496" y="1318332"/>
                <a:ext cx="11109960" cy="810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[江苏盐城2024高二期中]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如图，在四棱锥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BD.13_1#aded2d9ad?vcp=1&amp;vop=1&amp;pid=c6c90b22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810959"/>
              </a:xfrm>
              <a:prstGeom prst="rect">
                <a:avLst/>
              </a:prstGeom>
              <a:blipFill>
                <a:blip r:embed="rId3"/>
                <a:stretch>
                  <a:fillRect l="-1317" b="-172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BD.13_2#aded2d9ad?vcp=1&amp;vop=1&amp;pid=c6c90b224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62272" y="2263481"/>
            <a:ext cx="3273552" cy="242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4_1#d7edae5f9?vcp=1&amp;vop=1&amp;pid=aded2d9ad&amp;color=36,64,97&amp;vtp=1&amp;bt=1&amp;bbb=1"/>
              <p:cNvSpPr/>
              <p:nvPr/>
            </p:nvSpPr>
            <p:spPr>
              <a:xfrm>
                <a:off x="539496" y="3353262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求证：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𝐴𝑁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4_1#d7edae5f9?vcp=1&amp;vop=1&amp;pid=aded2d9a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53262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AN.15_1#d7edae5f9?vcp=1&amp;vop=1&amp;pid=aded2d9ad&amp;color=36,64,97&amp;vtp=1&amp;bbb=1&amp;hb=1">
                <a:extLst>
                  <a:ext uri="{FF2B5EF4-FFF2-40B4-BE49-F238E27FC236}">
                    <a16:creationId xmlns:a16="http://schemas.microsoft.com/office/drawing/2014/main" id="{04FBA39A-F572-B82A-A823-091CAF94C4D0}"/>
                  </a:ext>
                </a:extLst>
              </p:cNvPr>
              <p:cNvSpPr/>
              <p:nvPr/>
            </p:nvSpPr>
            <p:spPr>
              <a:xfrm>
                <a:off x="539496" y="827999"/>
                <a:ext cx="11109960" cy="35004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为原点，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所在的直线分别为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轴建立如图所示的空间直角坐标系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,−1,0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,1,0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=(0,−1,1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,0,0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6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𝐵𝑃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𝐵𝐶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</m:rad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𝐴𝑁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𝐴𝑁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𝐴𝑁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⊄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𝐴𝑁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AN.15_1#d7edae5f9?vcp=1&amp;vop=1&amp;pid=aded2d9ad&amp;color=36,64,97&amp;vtp=1&amp;bbb=1&amp;hb=1">
                <a:extLst>
                  <a:ext uri="{FF2B5EF4-FFF2-40B4-BE49-F238E27FC236}">
                    <a16:creationId xmlns:a16="http://schemas.microsoft.com/office/drawing/2014/main" id="{04FBA39A-F572-B82A-A823-091CAF94C4D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7999"/>
                <a:ext cx="11109960" cy="3500438"/>
              </a:xfrm>
              <a:prstGeom prst="rect">
                <a:avLst/>
              </a:prstGeom>
              <a:blipFill>
                <a:blip r:embed="rId2"/>
                <a:stretch>
                  <a:fillRect l="-1317" t="-348" b="-22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7_AN.15_2#d7edae5f9?vcp=1&amp;vop=1&amp;pid=aded2d9ad&amp;color=36,64,97&amp;tib=255,255,255&amp;vtp=1" descr="preencoded.png">
            <a:extLst>
              <a:ext uri="{FF2B5EF4-FFF2-40B4-BE49-F238E27FC236}">
                <a16:creationId xmlns:a16="http://schemas.microsoft.com/office/drawing/2014/main" id="{06219F86-BAE1-D64C-2AAA-A716319FA8C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46904" y="4447540"/>
            <a:ext cx="2286000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93374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6_1#fdf42db42?vcp=1&amp;vop=1&amp;pid=aded2d9ad&amp;color=36,64,97&amp;vtp=1&amp;bt=1&amp;bbb=1&amp;hb=1"/>
              <p:cNvSpPr/>
              <p:nvPr/>
            </p:nvSpPr>
            <p:spPr>
              <a:xfrm>
                <a:off x="539496" y="884573"/>
                <a:ext cx="11109960" cy="836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上是否存在一点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𝐶𝑀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所成角的正弦值为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?若存在，求出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𝐷𝑃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；若不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存在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，请说明理由．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BD.16_1#fdf42db42?vcp=1&amp;vop=1&amp;pid=aded2d9ad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84573"/>
                <a:ext cx="11109960" cy="836930"/>
              </a:xfrm>
              <a:prstGeom prst="rect">
                <a:avLst/>
              </a:prstGeom>
              <a:blipFill>
                <a:blip r:embed="rId3"/>
                <a:stretch>
                  <a:fillRect l="-1317" r="-329" b="-175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7_1#fdf42db42?vcp=1&amp;vop=1&amp;pid=aded2d9ad&amp;color=36,64,97&amp;vtp=1&amp;bbb=1&amp;hb=1"/>
              <p:cNvSpPr/>
              <p:nvPr/>
            </p:nvSpPr>
            <p:spPr>
              <a:xfrm>
                <a:off x="539496" y="1729123"/>
                <a:ext cx="11109960" cy="43957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上存在点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,使得直线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𝐶𝑀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所成角的正弦值为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𝐷𝑃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.理由如下：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𝐷𝑃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（1）知，平面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=(0,1,1)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𝐶𝑀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所成角的正弦值为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𝐶𝑀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𝐶𝑀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−2|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𝜆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𝜆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−2)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𝜆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简得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−50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+24=0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−2)(7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∈[0,1)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（提示:不要忽略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的取值范围），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en-US" b="0" i="0" kern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𝐷𝑃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综上可知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，在线段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上存在一点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,使得直线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𝐶𝑀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所成角的正弦值为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26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26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𝐷𝑃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17_1#fdf42db42?vcp=1&amp;vop=1&amp;pid=aded2d9a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29123"/>
                <a:ext cx="11109960" cy="4395724"/>
              </a:xfrm>
              <a:prstGeom prst="rect">
                <a:avLst/>
              </a:prstGeom>
              <a:blipFill>
                <a:blip r:embed="rId4"/>
                <a:stretch>
                  <a:fillRect l="-1317" b="-18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EX.18_1#aded2d9ad?vcp=1&amp;vop=1&amp;pid=c6c90b224&amp;color=36,64,97&amp;vtp=1&amp;bt=1&amp;bbb=1&amp;hb=1"/>
              <p:cNvSpPr/>
              <p:nvPr/>
            </p:nvSpPr>
            <p:spPr>
              <a:xfrm>
                <a:off x="539496" y="2826022"/>
                <a:ext cx="11109960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（1）建立空间直角坐标系，求出平面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的法向量和直线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的方向向量，从而可证明线面平行；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2）令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𝐷𝑃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∈[0,1]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，表示出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𝐶𝑀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，结合已知条件可列出关于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的方程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，从而可求出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𝐷𝑃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EX.18_1#aded2d9ad?vcp=1&amp;vop=1&amp;pid=c6c90b224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26022"/>
                <a:ext cx="11109960" cy="1257300"/>
              </a:xfrm>
              <a:prstGeom prst="rect">
                <a:avLst/>
              </a:prstGeom>
              <a:blipFill>
                <a:blip r:embed="rId3"/>
                <a:stretch>
                  <a:fillRect l="-1317" r="-1866" b="-6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e777d5e05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e777d5e05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第6章</a:t>
            </a:r>
            <a:endParaRPr lang="en-US" altLang="zh-CN" sz="5400" dirty="0"/>
          </a:p>
        </p:txBody>
      </p:sp>
      <p:sp>
        <p:nvSpPr>
          <p:cNvPr id="4" name="C_1_BD#e777d5e05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空间向量与立体几何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eba579a8e.fixed?vcp=1&amp;pid=e777d5e05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eba579a8e.fixed?vcp=1&amp;pid=e777d5e05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</a:t>
            </a:r>
            <a:endParaRPr lang="en-US" altLang="zh-CN" sz="5400" dirty="0"/>
          </a:p>
        </p:txBody>
      </p:sp>
      <p:sp>
        <p:nvSpPr>
          <p:cNvPr id="4" name="C_2_BD#eba579a8e.fixed?vcp=1&amp;pid=e777d5e05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空间向量的应用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5718810ec.fixed?vcp=1&amp;pid=eba579a8e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5718810ec.fixed?vcp=1&amp;pid=eba579a8e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6.3.3</a:t>
            </a:r>
            <a:endParaRPr lang="en-US" altLang="zh-CN" sz="5400" dirty="0"/>
          </a:p>
        </p:txBody>
      </p:sp>
      <p:sp>
        <p:nvSpPr>
          <p:cNvPr id="4" name="C_3_BD#5718810ec.fixed?vcp=1&amp;pid=eba579a8e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空间角的计算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2975dbaa8?lid=cc94badd0&amp;cid=cc94badd0&amp;vtp=1&amp;bbb=1">
            <a:hlinkClick r:id="rId3" action="ppaction://hlinksldjump"/>
          </p:cNvPr>
          <p:cNvSpPr/>
          <p:nvPr/>
        </p:nvSpPr>
        <p:spPr>
          <a:xfrm>
            <a:off x="6044184" y="143560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用向量运算求两条直线所成的角</a:t>
            </a:r>
            <a:endParaRPr lang="en-US" altLang="zh-CN" sz="1800" dirty="0"/>
          </a:p>
        </p:txBody>
      </p:sp>
      <p:sp>
        <p:nvSpPr>
          <p:cNvPr id="3" name="C_1#目录1:2975dbaa8?lid=ad663f19f&amp;cid=ad663f19f&amp;vtp=1&amp;bbb=1">
            <a:hlinkClick r:id="rId3" action="ppaction://hlinksldjump"/>
          </p:cNvPr>
          <p:cNvSpPr/>
          <p:nvPr/>
        </p:nvSpPr>
        <p:spPr>
          <a:xfrm>
            <a:off x="6044184" y="183794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用向量运算求直线与平面所成的角</a:t>
            </a:r>
            <a:endParaRPr lang="en-US" altLang="zh-CN" sz="1800" dirty="0"/>
          </a:p>
        </p:txBody>
      </p:sp>
      <p:sp>
        <p:nvSpPr>
          <p:cNvPr id="4" name="C_1#目录1:2975dbaa8?lid=27446cb3c&amp;cid=27446cb3c&amp;vtp=1&amp;bbb=1">
            <a:hlinkClick r:id="rId3" action="ppaction://hlinksldjump"/>
          </p:cNvPr>
          <p:cNvSpPr/>
          <p:nvPr/>
        </p:nvSpPr>
        <p:spPr>
          <a:xfrm>
            <a:off x="6044184" y="2231136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用向量运算求平面与平面的夹角</a:t>
            </a:r>
            <a:endParaRPr lang="en-US" altLang="zh-CN" sz="1800" dirty="0"/>
          </a:p>
        </p:txBody>
      </p:sp>
      <p:sp>
        <p:nvSpPr>
          <p:cNvPr id="5" name="C_1#目录1:2975dbaa8?lid=d04958f70&amp;cid=d04958f70&amp;vtp=1&amp;bbb=1">
            <a:hlinkClick r:id="rId4" action="ppaction://hlinksldjump"/>
          </p:cNvPr>
          <p:cNvSpPr/>
          <p:nvPr/>
        </p:nvSpPr>
        <p:spPr>
          <a:xfrm>
            <a:off x="6044184" y="3991356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利用空间向量求线线角</a:t>
            </a:r>
            <a:endParaRPr lang="en-US" altLang="zh-CN" sz="1800" dirty="0"/>
          </a:p>
        </p:txBody>
      </p:sp>
      <p:sp>
        <p:nvSpPr>
          <p:cNvPr id="6" name="C_1#目录1:2975dbaa8?lid=b9be25672&amp;cid=b9be25672&amp;vtp=1&amp;bbb=1">
            <a:hlinkClick r:id="rId5" action="ppaction://hlinksldjump"/>
          </p:cNvPr>
          <p:cNvSpPr/>
          <p:nvPr/>
        </p:nvSpPr>
        <p:spPr>
          <a:xfrm>
            <a:off x="6044184" y="4393692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利用空间向量求线面角</a:t>
            </a:r>
            <a:endParaRPr lang="en-US" altLang="zh-CN" sz="1800" dirty="0"/>
          </a:p>
        </p:txBody>
      </p:sp>
      <p:sp>
        <p:nvSpPr>
          <p:cNvPr id="7" name="C_1#目录1:2975dbaa8?lid=c2b8efd8e&amp;cid=c2b8efd8e&amp;vtp=1&amp;bbb=1">
            <a:hlinkClick r:id="rId6" action="ppaction://hlinksldjump"/>
          </p:cNvPr>
          <p:cNvSpPr/>
          <p:nvPr/>
        </p:nvSpPr>
        <p:spPr>
          <a:xfrm>
            <a:off x="6044184" y="478688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利用空间向量求二面角</a:t>
            </a:r>
            <a:endParaRPr lang="en-US" altLang="zh-CN" sz="1800" dirty="0"/>
          </a:p>
        </p:txBody>
      </p:sp>
      <p:sp>
        <p:nvSpPr>
          <p:cNvPr id="8" name="C_1#目录1:2975dbaa8?lid=c6c90b224&amp;cid=c6c90b224&amp;vtp=1&amp;bbb=1">
            <a:hlinkClick r:id="rId7" action="ppaction://hlinksldjump"/>
          </p:cNvPr>
          <p:cNvSpPr/>
          <p:nvPr/>
        </p:nvSpPr>
        <p:spPr>
          <a:xfrm>
            <a:off x="6044184" y="5180076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空间角的探索性问题</a:t>
            </a:r>
            <a:endParaRPr lang="en-US" altLang="zh-CN" sz="1800" dirty="0"/>
          </a:p>
        </p:txBody>
      </p:sp>
      <p:pic>
        <p:nvPicPr>
          <p:cNvPr id="9" name="O_0#目录1:2975dbaa8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28616" y="795528"/>
            <a:ext cx="731520" cy="768096"/>
          </a:xfrm>
          <a:prstGeom prst="rect">
            <a:avLst/>
          </a:prstGeom>
        </p:spPr>
      </p:pic>
      <p:pic>
        <p:nvPicPr>
          <p:cNvPr id="10" name="O_0#目录1:2975dbaa8.fixed?vcp=1&amp;color=36,64,97&amp;tib=255,255,255&amp;vtp=1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28616" y="3374136"/>
            <a:ext cx="731520" cy="768096"/>
          </a:xfrm>
          <a:prstGeom prst="rect">
            <a:avLst/>
          </a:prstGeom>
        </p:spPr>
      </p:pic>
      <p:sp>
        <p:nvSpPr>
          <p:cNvPr id="11" name="O_0#目录1:2975dbaa8.fixed?vcp=1&amp;color=255,255,255&amp;vtp=1&amp;bbb=1"/>
          <p:cNvSpPr/>
          <p:nvPr/>
        </p:nvSpPr>
        <p:spPr>
          <a:xfrm>
            <a:off x="4928616" y="79552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2" name="O_0#目录1:2975dbaa8.fixed?vcp=1&amp;color=255,255,255&amp;vtp=1&amp;bbb=1"/>
          <p:cNvSpPr/>
          <p:nvPr/>
        </p:nvSpPr>
        <p:spPr>
          <a:xfrm>
            <a:off x="4928616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3" name="O_0#目录1:2975dbaa8.fixed?lid=2975dbaa8&amp;vcp=1&amp;color=0,55,96&amp;vtp=1&amp;bbb=1">
            <a:hlinkClick r:id="rId3" action="ppaction://hlinksldjump"/>
          </p:cNvPr>
          <p:cNvSpPr/>
          <p:nvPr/>
        </p:nvSpPr>
        <p:spPr>
          <a:xfrm>
            <a:off x="5870448" y="95097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4" name="O_0#目录1:2975dbaa8.fixed?lid=e93e878dd&amp;vcp=1&amp;color=0,55,96&amp;vtp=1&amp;bbb=1">
            <a:hlinkClick r:id="rId4" action="ppaction://hlinksldjump"/>
          </p:cNvPr>
          <p:cNvSpPr/>
          <p:nvPr/>
        </p:nvSpPr>
        <p:spPr>
          <a:xfrm>
            <a:off x="5870448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2975dbaa8?vcp=1&amp;pid=5718810ec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32104"/>
            <a:ext cx="566928" cy="694944"/>
          </a:xfrm>
          <a:prstGeom prst="rect">
            <a:avLst/>
          </a:prstGeom>
        </p:spPr>
      </p:pic>
      <p:sp>
        <p:nvSpPr>
          <p:cNvPr id="3" name="C_4_BD#2975dbaa8?vcp=1&amp;pid=5718810ec&amp;color=61,88,159&amp;vtp=1&amp;bbb=1"/>
          <p:cNvSpPr/>
          <p:nvPr/>
        </p:nvSpPr>
        <p:spPr>
          <a:xfrm>
            <a:off x="1252728" y="950976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cc94badd0?vcp=1&amp;pid=2975dbaa8&amp;color=101,101,255&amp;vtp=1&amp;bbb=1"/>
          <p:cNvSpPr/>
          <p:nvPr/>
        </p:nvSpPr>
        <p:spPr>
          <a:xfrm>
            <a:off x="539496" y="1527048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用向量运算求两条直线所成的角</a:t>
            </a:r>
            <a:endParaRPr lang="en-US" altLang="zh-CN" sz="2200" dirty="0"/>
          </a:p>
        </p:txBody>
      </p:sp>
      <p:sp>
        <p:nvSpPr>
          <p:cNvPr id="5" name="C_5_BD#ad663f19f?vcp=1&amp;pid=2975dbaa8&amp;color=101,101,255&amp;vtp=1&amp;bbb=1"/>
          <p:cNvSpPr/>
          <p:nvPr/>
        </p:nvSpPr>
        <p:spPr>
          <a:xfrm>
            <a:off x="539496" y="202082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用向量运算求直线与平面所成的角</a:t>
            </a:r>
            <a:endParaRPr lang="en-US" altLang="zh-CN" sz="2200" dirty="0"/>
          </a:p>
        </p:txBody>
      </p:sp>
      <p:sp>
        <p:nvSpPr>
          <p:cNvPr id="6" name="C_5_BD#27446cb3c?vcp=1&amp;pid=2975dbaa8&amp;color=101,101,255&amp;vtp=1&amp;bbb=1"/>
          <p:cNvSpPr/>
          <p:nvPr/>
        </p:nvSpPr>
        <p:spPr>
          <a:xfrm>
            <a:off x="539496" y="25146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用向量运算求平面与平面的夹角</a:t>
            </a:r>
            <a:endParaRPr lang="en-US" altLang="zh-CN" sz="22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e93e878dd?vcp=1&amp;pid=5718810ec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4_BD#e93e878dd?vcp=1&amp;pid=5718810ec&amp;color=61,88,159&amp;mp=1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5_BD#d04958f70?vcp=1&amp;pid=e93e878dd&amp;color=101,101,255&amp;vtp=1&amp;bbb=1"/>
          <p:cNvSpPr/>
          <p:nvPr/>
        </p:nvSpPr>
        <p:spPr>
          <a:xfrm>
            <a:off x="539496" y="14817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利用空间向量求线线角</a:t>
            </a:r>
            <a:endParaRPr lang="en-US" altLang="zh-CN" sz="2200" dirty="0"/>
          </a:p>
        </p:txBody>
      </p:sp>
      <p:pic>
        <p:nvPicPr>
          <p:cNvPr id="5" name="QO_6_BD.1_1#1a80bf0f7?htil=1&amp;vcp=1&amp;vop=1&amp;pid=d04958f70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32520" y="2042740"/>
            <a:ext cx="2907792" cy="303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BD.1_2#1a80bf0f7?htil=1&amp;vcp=1&amp;vop=1&amp;pid=d04958f70&amp;color=36,64,97&amp;vtp=1&amp;bbb=1&amp;hb=1"/>
              <p:cNvSpPr/>
              <p:nvPr/>
            </p:nvSpPr>
            <p:spPr>
              <a:xfrm>
                <a:off x="539496" y="1978732"/>
                <a:ext cx="8074152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如图所示，在三棱锥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中，顶点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在空间直角坐标系的原点处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，顶点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zh-CN" altLang="en-US" b="0" i="0" kern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轴上，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𝑉𝐷𝐶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b="0" i="0" kern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时，求异面直线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所成角的余弦值.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6_BD.1_2#1a80bf0f7?htil=1&amp;vcp=1&amp;vop=1&amp;pid=d04958f7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78732"/>
                <a:ext cx="8074152" cy="1257300"/>
              </a:xfrm>
              <a:prstGeom prst="rect">
                <a:avLst/>
              </a:prstGeom>
              <a:blipFill>
                <a:blip r:embed="rId5"/>
                <a:stretch>
                  <a:fillRect l="-1813" b="-6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6_EX.2_1#1a80bf0f7?htil=1&amp;vcp=1&amp;vop=1&amp;pid=d04958f70&amp;color=36,64,97&amp;vtp=1&amp;bbb=1&amp;hb=1"/>
              <p:cNvSpPr/>
              <p:nvPr/>
            </p:nvSpPr>
            <p:spPr>
              <a:xfrm>
                <a:off x="539496" y="3236999"/>
                <a:ext cx="8074152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根据空间直角坐标系及三棱锥的棱长，确定点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，最后计算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＜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＞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的值，并转化为异面直线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角的余弦值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6_EX.2_1#1a80bf0f7?htil=1&amp;vcp=1&amp;vop=1&amp;pid=d04958f7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36999"/>
                <a:ext cx="8074152" cy="1192340"/>
              </a:xfrm>
              <a:prstGeom prst="rect">
                <a:avLst/>
              </a:prstGeom>
              <a:blipFill>
                <a:blip r:embed="rId6"/>
                <a:stretch>
                  <a:fillRect l="-1813" r="-3021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3_1#1a80bf0f7?vcp=1&amp;vop=1&amp;pid=d04958f70&amp;color=36,64,97&amp;mp=1&amp;vtp=1&amp;bt=1&amp;bbb=1"/>
              <p:cNvSpPr/>
              <p:nvPr/>
            </p:nvSpPr>
            <p:spPr>
              <a:xfrm>
                <a:off x="539496" y="2089899"/>
                <a:ext cx="11109960" cy="28620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Rt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).∴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=(−2,0,0)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=(1,1,−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＜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＞=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𝐴𝐶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𝑉𝐷</m:t>
                            </m:r>
                          </m:e>
                        </m:acc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𝐴𝐶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𝑉𝐷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异面直线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所成角的余弦值为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AN.3_1#1a80bf0f7?vcp=1&amp;vop=1&amp;pid=d04958f70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89899"/>
                <a:ext cx="11109960" cy="2862009"/>
              </a:xfrm>
              <a:prstGeom prst="rect">
                <a:avLst/>
              </a:prstGeom>
              <a:blipFill>
                <a:blip r:embed="rId3"/>
                <a:stretch>
                  <a:fillRect l="-1317" b="-29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9be25672?vcp=1&amp;pid=e93e878dd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利用空间向量求线面角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4_1#fc81bdd7d?vcp=1&amp;vop=1&amp;pid=b9be25672&amp;color=36,64,97&amp;vtp=1&amp;bbb=1"/>
              <p:cNvSpPr/>
              <p:nvPr/>
            </p:nvSpPr>
            <p:spPr>
              <a:xfrm>
                <a:off x="539496" y="1319967"/>
                <a:ext cx="11109960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已知正三棱柱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的底面边长为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，侧棱长为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与侧面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所成的角.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4_1#fc81bdd7d?vcp=1&amp;vop=1&amp;pid=b9be2567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9967"/>
                <a:ext cx="11109960" cy="391859"/>
              </a:xfrm>
              <a:prstGeom prst="rect">
                <a:avLst/>
              </a:prstGeom>
              <a:blipFill>
                <a:blip r:embed="rId3"/>
                <a:stretch>
                  <a:fillRect l="-1317" b="-35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EX.5_1#fc81bdd7d?vcp=1&amp;vop=1&amp;pid=b9be25672&amp;color=36,64,97&amp;vtp=1&amp;bbb=1&amp;hb=1"/>
              <p:cNvSpPr/>
              <p:nvPr/>
            </p:nvSpPr>
            <p:spPr>
              <a:xfrm>
                <a:off x="539496" y="1754020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利用正三棱柱的性质，建立适当的空间直角坐标系，写出有关点的坐标,利用平面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量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求解.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EX.5_1#fc81bdd7d?vcp=1&amp;vop=1&amp;pid=b9be2567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54020"/>
                <a:ext cx="11109960" cy="773240"/>
              </a:xfrm>
              <a:prstGeom prst="rect">
                <a:avLst/>
              </a:prstGeom>
              <a:blipFill>
                <a:blip r:embed="rId4"/>
                <a:stretch>
                  <a:fillRect l="-1317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362</Words>
  <Application>Microsoft Office PowerPoint</Application>
  <PresentationFormat>宽屏</PresentationFormat>
  <Paragraphs>109</Paragraphs>
  <Slides>18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 (正文)</vt:lpstr>
      <vt:lpstr>等线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2025-10-21T07:53:10Z</dcterms:created>
  <dcterms:modified xsi:type="dcterms:W3CDTF">2025-10-21T07:59:37Z</dcterms:modified>
  <cp:category/>
  <cp:contentStatus/>
</cp:coreProperties>
</file>